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3" r:id="rId3"/>
    <p:sldId id="265" r:id="rId4"/>
    <p:sldId id="259" r:id="rId5"/>
    <p:sldId id="257" r:id="rId6"/>
    <p:sldId id="260" r:id="rId7"/>
    <p:sldId id="261" r:id="rId8"/>
    <p:sldId id="262" r:id="rId9"/>
    <p:sldId id="264" r:id="rId10"/>
    <p:sldId id="266" r:id="rId11"/>
    <p:sldId id="268" r:id="rId12"/>
    <p:sldId id="272" r:id="rId13"/>
    <p:sldId id="270" r:id="rId14"/>
    <p:sldId id="275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83"/>
  </p:normalViewPr>
  <p:slideViewPr>
    <p:cSldViewPr snapToGrid="0" snapToObjects="1">
      <p:cViewPr>
        <p:scale>
          <a:sx n="81" d="100"/>
          <a:sy n="81" d="100"/>
        </p:scale>
        <p:origin x="130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A5244-B2AE-634D-B2E0-DD49DF55B35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8800A-11EC-C44F-857B-702C95C6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7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10184864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800A-11EC-C44F-857B-702C95C673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2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800A-11EC-C44F-857B-702C95C673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3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8800A-11EC-C44F-857B-702C95C67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5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2/22/22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4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2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1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00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5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7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base.org/search/Su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ybase.org/search/Su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2FB9DFC-CF08-4C6E-801F-10BD942397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883" y="1096771"/>
            <a:ext cx="4701054" cy="5761229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1505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44706-FE7B-444A-AE89-36781887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362" y="1625608"/>
            <a:ext cx="3882842" cy="2722164"/>
          </a:xfrm>
        </p:spPr>
        <p:txBody>
          <a:bodyPr>
            <a:normAutofit/>
          </a:bodyPr>
          <a:lstStyle/>
          <a:p>
            <a:r>
              <a:rPr lang="en-US" dirty="0"/>
              <a:t>Paper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CAC51-9CDA-6540-AF42-EC46AFA52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362" y="4466845"/>
            <a:ext cx="3882842" cy="882904"/>
          </a:xfrm>
        </p:spPr>
        <p:txBody>
          <a:bodyPr>
            <a:normAutofit/>
          </a:bodyPr>
          <a:lstStyle/>
          <a:p>
            <a:r>
              <a:rPr lang="en-US" dirty="0"/>
              <a:t>Major update and new findings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CE363F-7361-A345-BB3D-2E8D8819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89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E8819C-8F47-6441-96C9-6B2946AA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401"/>
            <a:ext cx="6243721" cy="4165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4FA10-24FE-1545-B59D-FB56B8E0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7" y="1346401"/>
            <a:ext cx="6115718" cy="40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56C63E-476C-F741-817A-7000F905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8" y="1248679"/>
            <a:ext cx="11069663" cy="49344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701E78-0CAD-BA47-8939-64126A5CA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82956"/>
              </p:ext>
            </p:extLst>
          </p:nvPr>
        </p:nvGraphicFramePr>
        <p:xfrm>
          <a:off x="2207908" y="1751519"/>
          <a:ext cx="889000" cy="19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633975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p.Ile1878Asn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39482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5ECE9A-6EF5-6F4E-A3FC-5AC0BC08B788}"/>
              </a:ext>
            </a:extLst>
          </p:cNvPr>
          <p:cNvSpPr txBox="1"/>
          <p:nvPr/>
        </p:nvSpPr>
        <p:spPr>
          <a:xfrm>
            <a:off x="1506934" y="1382187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Hydrophobic to polar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27F899-5629-E841-89BE-1C4CD59EB6B4}"/>
              </a:ext>
            </a:extLst>
          </p:cNvPr>
          <p:cNvSpPr/>
          <p:nvPr/>
        </p:nvSpPr>
        <p:spPr>
          <a:xfrm>
            <a:off x="4632232" y="1663055"/>
            <a:ext cx="2927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Sulfonylurea receptor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Sur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034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E610F-677F-734E-AC27-CCF0B5F0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2" y="0"/>
            <a:ext cx="10281935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EB0AD8-B026-224D-8A8E-87EAA224CB0F}"/>
              </a:ext>
            </a:extLst>
          </p:cNvPr>
          <p:cNvCxnSpPr>
            <a:cxnSpLocks/>
          </p:cNvCxnSpPr>
          <p:nvPr/>
        </p:nvCxnSpPr>
        <p:spPr>
          <a:xfrm>
            <a:off x="9633534" y="2985466"/>
            <a:ext cx="0" cy="13444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04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7B123-9868-C04C-8D35-37068006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98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6DD82-CC8D-B64D-87DD-079ABAE86232}"/>
              </a:ext>
            </a:extLst>
          </p:cNvPr>
          <p:cNvSpPr/>
          <p:nvPr/>
        </p:nvSpPr>
        <p:spPr>
          <a:xfrm>
            <a:off x="7288695" y="3718679"/>
            <a:ext cx="40419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Sulfonylurea receptor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Sur</a:t>
            </a:r>
            <a:r>
              <a:rPr lang="en-US" dirty="0"/>
              <a:t>) encodes a predicted ATP-sensitive K[+] channel expressed almost exclusively in the embryonic heart. </a:t>
            </a:r>
            <a:r>
              <a:rPr lang="en-US" dirty="0">
                <a:hlinkClick r:id="rId3"/>
              </a:rPr>
              <a:t>Sur</a:t>
            </a:r>
            <a:r>
              <a:rPr lang="en-US" dirty="0"/>
              <a:t> loss in the adult heart causes increased oxidative stress and pacing-induced heart failure. [Date last reviewed: 2019-03-14]. Predicted to enable ATPase-coupled transmembrane transporter activity. Involved in response to </a:t>
            </a:r>
            <a:r>
              <a:rPr lang="en-US" b="1" dirty="0"/>
              <a:t>hypoxia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3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F1D76-297B-6B4E-A990-B7224398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3" y="159113"/>
            <a:ext cx="6507843" cy="65733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A41982-CF0E-614D-9AD3-BE709113DF2A}"/>
              </a:ext>
            </a:extLst>
          </p:cNvPr>
          <p:cNvSpPr/>
          <p:nvPr/>
        </p:nvSpPr>
        <p:spPr>
          <a:xfrm>
            <a:off x="6879772" y="1359867"/>
            <a:ext cx="35443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"CG17234"        "CG4017"         "</a:t>
            </a:r>
            <a:r>
              <a:rPr lang="en-US" dirty="0" err="1"/>
              <a:t>mtDNA</a:t>
            </a:r>
            <a:r>
              <a:rPr lang="en-US" dirty="0"/>
              <a:t>-helicase" "Sur"           </a:t>
            </a:r>
          </a:p>
          <a:p>
            <a:r>
              <a:rPr lang="en-US" dirty="0"/>
              <a:t>"Dlg5"           "CG31705" 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2D65367-2CB5-FC4B-946F-E18DDA04833A}"/>
              </a:ext>
            </a:extLst>
          </p:cNvPr>
          <p:cNvSpPr/>
          <p:nvPr/>
        </p:nvSpPr>
        <p:spPr>
          <a:xfrm>
            <a:off x="154213" y="403494"/>
            <a:ext cx="299545" cy="35325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71CCC2-A39D-2C4C-B15F-0A7E3D33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27"/>
            <a:ext cx="12192000" cy="6066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14CFB-C965-8946-BF1B-A1F040A84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16" t="-1" r="7670" b="51765"/>
          <a:stretch/>
        </p:blipFill>
        <p:spPr>
          <a:xfrm>
            <a:off x="8266753" y="4332117"/>
            <a:ext cx="3925247" cy="2199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CD9AA8-9B71-BD48-B71A-3D9990CA69EB}"/>
              </a:ext>
            </a:extLst>
          </p:cNvPr>
          <p:cNvSpPr/>
          <p:nvPr/>
        </p:nvSpPr>
        <p:spPr>
          <a:xfrm>
            <a:off x="1522878" y="3244334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Ala4Ser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CA865-FEA7-9C4D-B339-C6BA4CA7019C}"/>
              </a:ext>
            </a:extLst>
          </p:cNvPr>
          <p:cNvSpPr txBox="1"/>
          <p:nvPr/>
        </p:nvSpPr>
        <p:spPr>
          <a:xfrm>
            <a:off x="1205483" y="3483625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Hydrophobic to polar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F037E6-A1D3-B94E-9E1E-DC87BA60D63B}"/>
              </a:ext>
            </a:extLst>
          </p:cNvPr>
          <p:cNvSpPr/>
          <p:nvPr/>
        </p:nvSpPr>
        <p:spPr>
          <a:xfrm>
            <a:off x="9894793" y="3282041"/>
            <a:ext cx="96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Ala9Pro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9427E-E25F-F641-8A79-35D92704AAE3}"/>
              </a:ext>
            </a:extLst>
          </p:cNvPr>
          <p:cNvSpPr/>
          <p:nvPr/>
        </p:nvSpPr>
        <p:spPr>
          <a:xfrm>
            <a:off x="9617474" y="1233612"/>
            <a:ext cx="123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Glu189Asp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23EC4E-E63C-214E-B35D-1F863205C33A}"/>
              </a:ext>
            </a:extLst>
          </p:cNvPr>
          <p:cNvSpPr txBox="1"/>
          <p:nvPr/>
        </p:nvSpPr>
        <p:spPr>
          <a:xfrm>
            <a:off x="9703522" y="1456577"/>
            <a:ext cx="12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Same Charge (-)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74247-BEE4-504C-B472-815527722393}"/>
              </a:ext>
            </a:extLst>
          </p:cNvPr>
          <p:cNvSpPr txBox="1"/>
          <p:nvPr/>
        </p:nvSpPr>
        <p:spPr>
          <a:xfrm>
            <a:off x="9354441" y="3498671"/>
            <a:ext cx="232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Hydrophobic to hydrophobic </a:t>
            </a:r>
            <a:r>
              <a:rPr lang="en-US" sz="1200" dirty="0" err="1"/>
              <a:t>sp</a:t>
            </a:r>
            <a:r>
              <a:rPr lang="en-US" sz="1200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5F4EC-B31D-5642-8610-5C0DB773D747}"/>
              </a:ext>
            </a:extLst>
          </p:cNvPr>
          <p:cNvSpPr txBox="1"/>
          <p:nvPr/>
        </p:nvSpPr>
        <p:spPr>
          <a:xfrm>
            <a:off x="9097940" y="64886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Oatp26F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01CB17-74F9-B647-BD56-018D821E169D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515475" y="6315056"/>
            <a:ext cx="101999" cy="1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2B733F-1560-2344-B2E0-A38D93C4A411}"/>
              </a:ext>
            </a:extLst>
          </p:cNvPr>
          <p:cNvSpPr/>
          <p:nvPr/>
        </p:nvSpPr>
        <p:spPr>
          <a:xfrm>
            <a:off x="6964340" y="311885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Gln584His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525C2-2835-A940-AF1A-15B29881A2A9}"/>
              </a:ext>
            </a:extLst>
          </p:cNvPr>
          <p:cNvSpPr txBox="1"/>
          <p:nvPr/>
        </p:nvSpPr>
        <p:spPr>
          <a:xfrm>
            <a:off x="6756206" y="3427026"/>
            <a:ext cx="1601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uncharged to </a:t>
            </a:r>
            <a:r>
              <a:rPr lang="en-US" sz="1200" baseline="30000" dirty="0"/>
              <a:t>+</a:t>
            </a:r>
            <a:r>
              <a:rPr lang="en-US" sz="1200" dirty="0"/>
              <a:t>charge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6B083-5638-0C4C-B5A5-E744BD86881D}"/>
              </a:ext>
            </a:extLst>
          </p:cNvPr>
          <p:cNvSpPr txBox="1"/>
          <p:nvPr/>
        </p:nvSpPr>
        <p:spPr>
          <a:xfrm>
            <a:off x="8092875" y="65021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077FF-1F70-4649-87DD-DC8AFC8F0341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8435277" y="6177776"/>
            <a:ext cx="662663" cy="32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7958E7-91B3-AE49-A20B-12B8FB1116D6}"/>
              </a:ext>
            </a:extLst>
          </p:cNvPr>
          <p:cNvSpPr txBox="1"/>
          <p:nvPr/>
        </p:nvSpPr>
        <p:spPr>
          <a:xfrm>
            <a:off x="4269398" y="3360171"/>
            <a:ext cx="1209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hydrophobic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B26E71-29EC-9E4F-B24F-6F61A85548D5}"/>
              </a:ext>
            </a:extLst>
          </p:cNvPr>
          <p:cNvSpPr txBox="1"/>
          <p:nvPr/>
        </p:nvSpPr>
        <p:spPr>
          <a:xfrm>
            <a:off x="1005609" y="1573789"/>
            <a:ext cx="1351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 radical changes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189DED-2482-DC47-92CF-667D3FA938CD}"/>
              </a:ext>
            </a:extLst>
          </p:cNvPr>
          <p:cNvSpPr txBox="1"/>
          <p:nvPr/>
        </p:nvSpPr>
        <p:spPr>
          <a:xfrm>
            <a:off x="10697540" y="6401862"/>
            <a:ext cx="84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Apoltp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C2C4F6-69F4-384C-A71E-3BDF1BDA1839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122272" y="6261174"/>
            <a:ext cx="94801" cy="140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22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C74673-4AB0-9047-9631-BD4B96914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1"/>
            <a:ext cx="6792686" cy="68328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6CA99E-F8B9-534C-919E-A08FD39A59FB}"/>
              </a:ext>
            </a:extLst>
          </p:cNvPr>
          <p:cNvSpPr/>
          <p:nvPr/>
        </p:nvSpPr>
        <p:spPr>
          <a:xfrm>
            <a:off x="7053943" y="1265650"/>
            <a:ext cx="42193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"Tengl2"         "CG17234"        "Msp300"         "CG31915"       </a:t>
            </a:r>
          </a:p>
          <a:p>
            <a:r>
              <a:rPr lang="en-US" sz="1200" dirty="0"/>
              <a:t>"CG31643"        "WDR79"          "</a:t>
            </a:r>
            <a:r>
              <a:rPr lang="en-US" sz="1200" b="1" dirty="0"/>
              <a:t> </a:t>
            </a:r>
            <a:r>
              <a:rPr lang="en-US" sz="1200" b="1" dirty="0" err="1"/>
              <a:t>smal</a:t>
            </a:r>
            <a:r>
              <a:rPr lang="en-US" sz="1200" dirty="0"/>
              <a:t>"           "Ugt37B1"       </a:t>
            </a:r>
          </a:p>
          <a:p>
            <a:r>
              <a:rPr lang="en-US" sz="1200" dirty="0"/>
              <a:t>"ppk14"          "</a:t>
            </a:r>
            <a:r>
              <a:rPr lang="en-US" sz="1200" b="1" dirty="0"/>
              <a:t>slam</a:t>
            </a:r>
            <a:r>
              <a:rPr lang="en-US" sz="1200" dirty="0"/>
              <a:t>"           "</a:t>
            </a:r>
            <a:r>
              <a:rPr lang="en-US" sz="1200" dirty="0" err="1"/>
              <a:t>mmy</a:t>
            </a:r>
            <a:r>
              <a:rPr lang="en-US" sz="1200" dirty="0"/>
              <a:t>"            "</a:t>
            </a:r>
            <a:r>
              <a:rPr lang="en-US" sz="1200" dirty="0" err="1"/>
              <a:t>Daxx</a:t>
            </a:r>
            <a:r>
              <a:rPr lang="en-US" sz="1200" dirty="0"/>
              <a:t>"          </a:t>
            </a:r>
          </a:p>
          <a:p>
            <a:r>
              <a:rPr lang="en-US" sz="1200" dirty="0"/>
              <a:t>"CG9547"         "CG9550"         "</a:t>
            </a:r>
            <a:r>
              <a:rPr lang="en-US" sz="1200" b="1" dirty="0">
                <a:solidFill>
                  <a:srgbClr val="FF0000"/>
                </a:solidFill>
              </a:rPr>
              <a:t> Oatp26F</a:t>
            </a:r>
            <a:r>
              <a:rPr lang="en-US" sz="1200" dirty="0"/>
              <a:t>"        "LUBEL"         </a:t>
            </a:r>
          </a:p>
          <a:p>
            <a:r>
              <a:rPr lang="en-US" sz="1200" dirty="0"/>
              <a:t>"l(2)k09022"     "CG7025"         "</a:t>
            </a:r>
            <a:r>
              <a:rPr lang="en-US" sz="1200" b="1" dirty="0" err="1">
                <a:solidFill>
                  <a:srgbClr val="FF0000"/>
                </a:solidFill>
              </a:rPr>
              <a:t>Apoltp</a:t>
            </a:r>
            <a:r>
              <a:rPr lang="en-US" sz="1200" dirty="0"/>
              <a:t>"         "CG4017"        </a:t>
            </a:r>
          </a:p>
          <a:p>
            <a:r>
              <a:rPr lang="en-US" sz="1200" dirty="0"/>
              <a:t>"</a:t>
            </a:r>
            <a:r>
              <a:rPr lang="en-US" sz="1200" dirty="0" err="1"/>
              <a:t>mtDNA</a:t>
            </a:r>
            <a:r>
              <a:rPr lang="en-US" sz="1200" dirty="0"/>
              <a:t>-helicase" "Sur"            "CG6495"         "l(2)gd1"       </a:t>
            </a:r>
          </a:p>
          <a:p>
            <a:r>
              <a:rPr lang="en-US" sz="1200" dirty="0"/>
              <a:t>"CG6287"         "Dlg5"           "CG6614"         "CG11236"       </a:t>
            </a:r>
          </a:p>
          <a:p>
            <a:r>
              <a:rPr lang="en-US" sz="1200" dirty="0"/>
              <a:t>"Rcd4"           "CG31705"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86600-3BA3-124F-BFC7-F2F853245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84" t="50000" r="7778" b="3429"/>
          <a:stretch/>
        </p:blipFill>
        <p:spPr>
          <a:xfrm>
            <a:off x="6522720" y="3429000"/>
            <a:ext cx="5669280" cy="31938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15B0CB-E4FD-B74E-AB4E-1F8840DB221D}"/>
              </a:ext>
            </a:extLst>
          </p:cNvPr>
          <p:cNvSpPr/>
          <p:nvPr/>
        </p:nvSpPr>
        <p:spPr>
          <a:xfrm>
            <a:off x="7371407" y="3915847"/>
            <a:ext cx="10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Oatp26F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3BE913-4436-1545-82CE-A496F92C12CF}"/>
              </a:ext>
            </a:extLst>
          </p:cNvPr>
          <p:cNvCxnSpPr/>
          <p:nvPr/>
        </p:nvCxnSpPr>
        <p:spPr>
          <a:xfrm>
            <a:off x="7865269" y="4279106"/>
            <a:ext cx="400050" cy="364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07F46D-530F-4147-B93D-2D339DC5296D}"/>
              </a:ext>
            </a:extLst>
          </p:cNvPr>
          <p:cNvSpPr/>
          <p:nvPr/>
        </p:nvSpPr>
        <p:spPr>
          <a:xfrm>
            <a:off x="7457818" y="5673209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smal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07CC-ACD3-5A4A-B424-B4FEA6DC8917}"/>
              </a:ext>
            </a:extLst>
          </p:cNvPr>
          <p:cNvSpPr/>
          <p:nvPr/>
        </p:nvSpPr>
        <p:spPr>
          <a:xfrm>
            <a:off x="9570151" y="4037969"/>
            <a:ext cx="1657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mtDNA</a:t>
            </a:r>
            <a:r>
              <a:rPr lang="en-US" sz="1600" b="1" dirty="0">
                <a:solidFill>
                  <a:srgbClr val="FF0000"/>
                </a:solidFill>
              </a:rPr>
              <a:t>-helicase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8F4CBE-1D95-8648-AAEB-82309F819BDE}"/>
              </a:ext>
            </a:extLst>
          </p:cNvPr>
          <p:cNvSpPr/>
          <p:nvPr/>
        </p:nvSpPr>
        <p:spPr>
          <a:xfrm>
            <a:off x="10450862" y="5519321"/>
            <a:ext cx="791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Apoltp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C1381E-AF0C-A640-BD34-4BB67C264A43}"/>
              </a:ext>
            </a:extLst>
          </p:cNvPr>
          <p:cNvCxnSpPr>
            <a:cxnSpLocks/>
          </p:cNvCxnSpPr>
          <p:nvPr/>
        </p:nvCxnSpPr>
        <p:spPr>
          <a:xfrm>
            <a:off x="10137228" y="4376523"/>
            <a:ext cx="709448" cy="593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FDFC405-4BD6-0746-9C38-3D2F6604AFC8}"/>
              </a:ext>
            </a:extLst>
          </p:cNvPr>
          <p:cNvSpPr/>
          <p:nvPr/>
        </p:nvSpPr>
        <p:spPr>
          <a:xfrm>
            <a:off x="220717" y="592680"/>
            <a:ext cx="299545" cy="35325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7ECCF4-0F20-274A-8EB4-9F08840DDA84}"/>
              </a:ext>
            </a:extLst>
          </p:cNvPr>
          <p:cNvSpPr/>
          <p:nvPr/>
        </p:nvSpPr>
        <p:spPr>
          <a:xfrm>
            <a:off x="6103318" y="4026033"/>
            <a:ext cx="461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0.7</a:t>
            </a:r>
          </a:p>
        </p:txBody>
      </p:sp>
    </p:spTree>
    <p:extLst>
      <p:ext uri="{BB962C8B-B14F-4D97-AF65-F5344CB8AC3E}">
        <p14:creationId xmlns:p14="http://schemas.microsoft.com/office/powerpoint/2010/main" val="327975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8531EDF-524B-DE40-83A3-621F6EAA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" y="1453243"/>
            <a:ext cx="11205483" cy="49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0CF16-2AFC-2E49-82D6-548E4655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3" y="143691"/>
            <a:ext cx="8502655" cy="6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5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CE583-9C22-3448-9090-BBD93316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186068"/>
            <a:ext cx="6504940" cy="64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6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738FA-E1D6-EB43-BE91-F9F09653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205437"/>
            <a:ext cx="6427470" cy="64471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EB053D-3672-AD48-B108-EC92365AA693}"/>
              </a:ext>
            </a:extLst>
          </p:cNvPr>
          <p:cNvSpPr/>
          <p:nvPr/>
        </p:nvSpPr>
        <p:spPr>
          <a:xfrm>
            <a:off x="2160270" y="491490"/>
            <a:ext cx="182880" cy="5737860"/>
          </a:xfrm>
          <a:prstGeom prst="rect">
            <a:avLst/>
          </a:prstGeom>
          <a:solidFill>
            <a:schemeClr val="accent6">
              <a:lumMod val="20000"/>
              <a:lumOff val="80000"/>
              <a:alpha val="242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06A13-E138-0442-81F6-5A71C35FB625}"/>
              </a:ext>
            </a:extLst>
          </p:cNvPr>
          <p:cNvSpPr/>
          <p:nvPr/>
        </p:nvSpPr>
        <p:spPr>
          <a:xfrm>
            <a:off x="2849880" y="491490"/>
            <a:ext cx="182880" cy="5737860"/>
          </a:xfrm>
          <a:prstGeom prst="rect">
            <a:avLst/>
          </a:prstGeom>
          <a:solidFill>
            <a:schemeClr val="accent6">
              <a:lumMod val="20000"/>
              <a:lumOff val="80000"/>
              <a:alpha val="2424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7572D6D-4BDD-D14B-843D-A2142499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4" y="1195992"/>
            <a:ext cx="10591571" cy="49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C4BFB11-CD9E-0847-95E7-E274993D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0" y="141632"/>
            <a:ext cx="10255250" cy="65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0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B392B-BAA1-5A4E-8F4D-5CCCE701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32" y="0"/>
            <a:ext cx="10281935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E857F5-6E1E-DE44-B168-87C0175E13DF}"/>
              </a:ext>
            </a:extLst>
          </p:cNvPr>
          <p:cNvCxnSpPr>
            <a:cxnSpLocks/>
          </p:cNvCxnSpPr>
          <p:nvPr/>
        </p:nvCxnSpPr>
        <p:spPr>
          <a:xfrm>
            <a:off x="3690799" y="2985466"/>
            <a:ext cx="0" cy="171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3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DDABF-9546-E449-BF35-C93658A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7" y="393700"/>
            <a:ext cx="7607300" cy="607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4D6BA-A0E2-A84B-8594-D45DFA5A7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172" y="225829"/>
            <a:ext cx="2269672" cy="2298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23FE04-8BFA-E04B-8432-0E51F78F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58" y="3059793"/>
            <a:ext cx="321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07587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4811</TotalTime>
  <Words>226</Words>
  <Application>Microsoft Macintosh PowerPoint</Application>
  <PresentationFormat>Widescreen</PresentationFormat>
  <Paragraphs>38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Seaford Display</vt:lpstr>
      <vt:lpstr>System Font Regular</vt:lpstr>
      <vt:lpstr>Tenorite</vt:lpstr>
      <vt:lpstr>MadridVTI</vt:lpstr>
      <vt:lpstr>Paper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Update</dc:title>
  <dc:creator>Joaquin Nunez</dc:creator>
  <cp:lastModifiedBy>Joaquin Nunez</cp:lastModifiedBy>
  <cp:revision>8</cp:revision>
  <dcterms:created xsi:type="dcterms:W3CDTF">2022-02-22T13:53:49Z</dcterms:created>
  <dcterms:modified xsi:type="dcterms:W3CDTF">2022-02-25T22:05:24Z</dcterms:modified>
</cp:coreProperties>
</file>